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413" r:id="rId3"/>
    <p:sldId id="333" r:id="rId4"/>
    <p:sldId id="405" r:id="rId5"/>
    <p:sldId id="464" r:id="rId6"/>
    <p:sldId id="465" r:id="rId7"/>
    <p:sldId id="412" r:id="rId8"/>
    <p:sldId id="406" r:id="rId9"/>
    <p:sldId id="414" r:id="rId10"/>
    <p:sldId id="415" r:id="rId11"/>
    <p:sldId id="416" r:id="rId12"/>
    <p:sldId id="417" r:id="rId13"/>
    <p:sldId id="359" r:id="rId14"/>
    <p:sldId id="426" r:id="rId15"/>
    <p:sldId id="360" r:id="rId16"/>
    <p:sldId id="418" r:id="rId17"/>
    <p:sldId id="361" r:id="rId18"/>
    <p:sldId id="428" r:id="rId19"/>
    <p:sldId id="460" r:id="rId20"/>
    <p:sldId id="441" r:id="rId21"/>
    <p:sldId id="449" r:id="rId22"/>
    <p:sldId id="466" r:id="rId23"/>
    <p:sldId id="456" r:id="rId24"/>
    <p:sldId id="281" r:id="rId25"/>
    <p:sldId id="285" r:id="rId26"/>
    <p:sldId id="371" r:id="rId27"/>
    <p:sldId id="448" r:id="rId28"/>
    <p:sldId id="463" r:id="rId29"/>
    <p:sldId id="461" r:id="rId30"/>
    <p:sldId id="462" r:id="rId31"/>
    <p:sldId id="443" r:id="rId32"/>
  </p:sldIdLst>
  <p:sldSz cx="9144000" cy="6858000" type="screen4x3"/>
  <p:notesSz cx="7315200" cy="9601200"/>
  <p:custDataLst>
    <p:tags r:id="rId34"/>
  </p:custData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A3A"/>
    <a:srgbClr val="335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80"/>
    <p:restoredTop sz="89728" autoAdjust="0"/>
  </p:normalViewPr>
  <p:slideViewPr>
    <p:cSldViewPr>
      <p:cViewPr varScale="1">
        <p:scale>
          <a:sx n="114" d="100"/>
          <a:sy n="114" d="100"/>
        </p:scale>
        <p:origin x="2744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19" y="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da-DK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186D1ADC-26B8-E543-BBE5-C8FBE09B11D5}" type="slidenum">
              <a:rPr lang="da-DK"/>
              <a:pPr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953265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2890BD-22F7-1948-BFDD-4BDEC31E4683}" type="slidenum">
              <a:rPr lang="da-DK"/>
              <a:pPr/>
              <a:t>1</a:t>
            </a:fld>
            <a:endParaRPr lang="da-DK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only</a:t>
            </a:r>
            <a:r>
              <a:rPr lang="en-US" baseline="0" dirty="0"/>
              <a:t> 49 different object types.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6D1ADC-26B8-E543-BBE5-C8FBE09B11D5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0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276541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Second row, second image from left – the guy flying is misclassified as an </a:t>
            </a:r>
            <a:r>
              <a:rPr lang="en-US" dirty="0" err="1"/>
              <a:t>aeroplane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6678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86D1ADC-26B8-E543-BBE5-C8FBE09B11D5}" type="slidenum">
              <a:rPr kumimoji="0" lang="da-DK" sz="13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0" charset="0"/>
                <a:ea typeface="+mn-ea"/>
                <a:cs typeface="+mn-cs"/>
              </a:rPr>
              <a:pPr marL="0" marR="0" lvl="0" indent="0" algn="r" defTabSz="96678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da-DK" sz="13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itchFamily="-110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31576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a-DK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7717FE8-7A79-9441-B885-DAFE9F64A154}" type="slidenum">
              <a:rPr lang="da-DK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042D13F-2D33-D746-B33E-1CB852EE7CFB}" type="slidenum">
              <a:rPr lang="da-DK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66ABE68-969B-554F-BF15-E18EFD610810}" type="slidenum">
              <a:rPr lang="da-DK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5E19C6D-1D33-0D48-8FE2-86E09EECD1BF}" type="slidenum">
              <a:rPr lang="da-DK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BE9911-578A-2C43-A7CF-1B920F103844}" type="slidenum">
              <a:rPr lang="da-DK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71708D7-0C95-4F49-8676-E92455858B20}" type="slidenum">
              <a:rPr lang="da-DK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7C7A43A-1FB9-8546-B3D9-7A9CAE90F0E8}" type="slidenum">
              <a:rPr lang="da-DK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295A152-6316-B243-8578-FC54078D0A62}" type="slidenum">
              <a:rPr lang="da-DK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3109126-001D-C640-A5EA-46E5DACE06F7}" type="slidenum">
              <a:rPr lang="da-DK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3995048-7DDE-6C42-A3FF-79E365FDB8D4}" type="slidenum">
              <a:rPr lang="da-DK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D2EA658-EF1E-114C-9E09-8B5621CAA597}" type="slidenum">
              <a:rPr lang="da-DK"/>
              <a:pPr/>
              <a:t>‹nr.›</a:t>
            </a:fld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icture 75" descr="nat-logo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620000" y="152400"/>
            <a:ext cx="1866900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3" name="Freeform 139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4" name="Freeform 200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5760" y="0"/>
              </a:cxn>
              <a:cxn ang="0">
                <a:pos x="576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463">
            <a:solidFill>
              <a:srgbClr val="0B5A3A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da-DK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da-DK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8715A2A-EDA6-5A44-B7D8-5B52F52D8336}" type="slidenum">
              <a:rPr lang="da-DK"/>
              <a:pPr/>
              <a:t>‹nr.›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da-DK" sz="2800" dirty="0" err="1"/>
              <a:t>Convolutional</a:t>
            </a:r>
            <a:r>
              <a:rPr lang="da-DK" sz="2800" dirty="0"/>
              <a:t> Neural Networks (CNN)</a:t>
            </a:r>
            <a:br>
              <a:rPr lang="da-DK" sz="2800" dirty="0"/>
            </a:br>
            <a:r>
              <a:rPr lang="da-DK" sz="2800" dirty="0"/>
              <a:t>Part 3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sz="1800" dirty="0"/>
              <a:t>Søren Olsen</a:t>
            </a:r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611188" y="476250"/>
            <a:ext cx="67691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</a:rPr>
              <a:t>D E P A R T M E N T  O F  C O M P U T E R  S C I E N C E</a:t>
            </a:r>
            <a:br>
              <a:rPr lang="en-US" sz="1600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U N I V E R S I T Y   O F   C O P E N H A G E N</a:t>
            </a:r>
            <a:br>
              <a:rPr lang="en-US" sz="1600">
                <a:solidFill>
                  <a:schemeClr val="tx2"/>
                </a:solidFill>
              </a:rPr>
            </a:br>
            <a:endParaRPr lang="da-DK" sz="160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33C356-590C-264F-A909-18AC89C511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 family – VGG11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97BB7941-2F24-104C-954C-D03E029C33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78946" y="1600200"/>
            <a:ext cx="1586107" cy="4525963"/>
          </a:xfrm>
        </p:spPr>
      </p:pic>
    </p:spTree>
    <p:extLst>
      <p:ext uri="{BB962C8B-B14F-4D97-AF65-F5344CB8AC3E}">
        <p14:creationId xmlns:p14="http://schemas.microsoft.com/office/powerpoint/2010/main" val="31793675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E5AD32-7851-2844-B433-4D040E1B2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VGG-family VGG-16</a:t>
            </a:r>
          </a:p>
        </p:txBody>
      </p:sp>
      <p:pic>
        <p:nvPicPr>
          <p:cNvPr id="5" name="Pladsholder til indhold 4" descr="Et billede, der indeholder tekst, kort&#10;&#10;Automatisk genereret beskrivelse">
            <a:extLst>
              <a:ext uri="{FF2B5EF4-FFF2-40B4-BE49-F238E27FC236}">
                <a16:creationId xmlns:a16="http://schemas.microsoft.com/office/drawing/2014/main" id="{EE6295BA-8D4C-3642-9012-2FCF310BFC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73" y="1600200"/>
            <a:ext cx="8034253" cy="4525963"/>
          </a:xfrm>
        </p:spPr>
      </p:pic>
    </p:spTree>
    <p:extLst>
      <p:ext uri="{BB962C8B-B14F-4D97-AF65-F5344CB8AC3E}">
        <p14:creationId xmlns:p14="http://schemas.microsoft.com/office/powerpoint/2010/main" val="17512439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2E0758-7E02-9F4B-847F-5D660B061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VGG-family  VGG19</a:t>
            </a:r>
          </a:p>
        </p:txBody>
      </p:sp>
      <p:pic>
        <p:nvPicPr>
          <p:cNvPr id="5" name="Pladsholder til indhold 4" descr="Et billede, der indeholder tekst&#10;&#10;Automatisk genereret beskrivelse">
            <a:extLst>
              <a:ext uri="{FF2B5EF4-FFF2-40B4-BE49-F238E27FC236}">
                <a16:creationId xmlns:a16="http://schemas.microsoft.com/office/drawing/2014/main" id="{A976E0AC-17AC-214F-A251-ADD04B22C9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62000" y="1678781"/>
            <a:ext cx="7620000" cy="4368800"/>
          </a:xfrm>
        </p:spPr>
      </p:pic>
    </p:spTree>
    <p:extLst>
      <p:ext uri="{BB962C8B-B14F-4D97-AF65-F5344CB8AC3E}">
        <p14:creationId xmlns:p14="http://schemas.microsoft.com/office/powerpoint/2010/main" val="3717884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EEDFD8F-A9B6-B149-BD83-F143769FB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Vanishing gradient problem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7EA3E1C0-959F-9A42-9B41-3B807C634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141168"/>
          </a:xfrm>
        </p:spPr>
        <p:txBody>
          <a:bodyPr/>
          <a:lstStyle/>
          <a:p>
            <a:r>
              <a:rPr lang="en-US" dirty="0"/>
              <a:t>Researchers found that for shallow nets, increasing the number of layers improved performance. For deeper nets, the performance decreased. The feature abstraction change will be slower.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The immediate consequence is that the training gradient becomes smaller between neighboring layers and tend to vanish.</a:t>
            </a:r>
          </a:p>
          <a:p>
            <a:endParaRPr lang="en-US" dirty="0"/>
          </a:p>
          <a:p>
            <a:r>
              <a:rPr lang="en-US" dirty="0"/>
              <a:t>In </a:t>
            </a:r>
            <a:r>
              <a:rPr lang="en-US" sz="2000" dirty="0">
                <a:solidFill>
                  <a:srgbClr val="00B0F0"/>
                </a:solidFill>
              </a:rPr>
              <a:t>He, Zhang, Ren, Sun: Deep Residual Learning for Image Recognition </a:t>
            </a:r>
            <a:r>
              <a:rPr lang="en-US" dirty="0"/>
              <a:t>a new </a:t>
            </a:r>
            <a:r>
              <a:rPr lang="en-US" dirty="0">
                <a:solidFill>
                  <a:srgbClr val="FF0000"/>
                </a:solidFill>
              </a:rPr>
              <a:t>Residual learning building block </a:t>
            </a:r>
            <a:r>
              <a:rPr lang="en-US" dirty="0"/>
              <a:t>is proposed and shown to solve the vanishing gradient problem</a:t>
            </a:r>
            <a:r>
              <a:rPr lang="en-US" sz="2000" dirty="0"/>
              <a:t>.</a:t>
            </a:r>
            <a:endParaRPr lang="en-US" sz="20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10579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4EC2E9-3DAB-1A43-B2B0-4BD13A288D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building </a:t>
            </a:r>
            <a:r>
              <a:rPr lang="en-US" dirty="0" err="1"/>
              <a:t>bloak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7F76BDE8-2F55-D04E-9D40-14F37D0DC7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Imagine a CNN performing a sequence of mappings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between different representations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of the image</a:t>
                </a:r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𝑅𝐺𝐵</m:t>
                        </m:r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⟶ ⋯ ⟶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a-DK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⟶ 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⟶ ⋯ ⟶ 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The mapping made by a unit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must then correspond to the residual/difference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. </a:t>
                </a:r>
              </a:p>
              <a:p>
                <a:endParaRPr lang="en-US" dirty="0"/>
              </a:p>
              <a:p>
                <a:r>
                  <a:rPr lang="en-US" dirty="0"/>
                  <a:t>Conversely,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+ 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7F76BDE8-2F55-D04E-9D40-14F37D0DC7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401" r="-4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91084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2449561-A2C7-1D4E-B44F-CE12054C3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building block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87E68A46-A8E9-284B-B166-B469B105B5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733416"/>
            <a:ext cx="5745955" cy="2689344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1DADA61A-C3CC-0D45-89A0-FDA917BD8503}"/>
              </a:ext>
            </a:extLst>
          </p:cNvPr>
          <p:cNvSpPr txBox="1"/>
          <p:nvPr/>
        </p:nvSpPr>
        <p:spPr>
          <a:xfrm>
            <a:off x="611560" y="4738538"/>
            <a:ext cx="734053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residual building block is used in ResNet50, ResNet101 and</a:t>
            </a:r>
          </a:p>
          <a:p>
            <a:r>
              <a:rPr lang="en-US" dirty="0"/>
              <a:t>ResNet152 (reference networks) and is shown to work for a net with </a:t>
            </a:r>
          </a:p>
          <a:p>
            <a:r>
              <a:rPr lang="en-US" dirty="0"/>
              <a:t>1202 layers.</a:t>
            </a:r>
          </a:p>
          <a:p>
            <a:endParaRPr lang="en-US" dirty="0"/>
          </a:p>
          <a:p>
            <a:r>
              <a:rPr lang="en-US" dirty="0"/>
              <a:t>For very deep structures also, the Bottleneck building block is popular.</a:t>
            </a:r>
          </a:p>
        </p:txBody>
      </p:sp>
    </p:spTree>
    <p:extLst>
      <p:ext uri="{BB962C8B-B14F-4D97-AF65-F5344CB8AC3E}">
        <p14:creationId xmlns:p14="http://schemas.microsoft.com/office/powerpoint/2010/main" val="37745541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E54618-D2FE-8542-A6A8-98CD9802C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512" y="260648"/>
            <a:ext cx="8229600" cy="1143000"/>
          </a:xfrm>
        </p:spPr>
        <p:txBody>
          <a:bodyPr/>
          <a:lstStyle/>
          <a:p>
            <a:r>
              <a:rPr lang="en-US" dirty="0" err="1"/>
              <a:t>ResNet</a:t>
            </a:r>
            <a:r>
              <a:rPr lang="en-US" dirty="0"/>
              <a:t>: ResNet34 (skipping, 18, 50, 101, 152, 1202)</a:t>
            </a:r>
          </a:p>
        </p:txBody>
      </p:sp>
      <p:pic>
        <p:nvPicPr>
          <p:cNvPr id="5" name="Pladsholder til indhold 4" descr="Et billede, der indeholder kniv&#10;&#10;Automatisk genereret beskrivelse">
            <a:extLst>
              <a:ext uri="{FF2B5EF4-FFF2-40B4-BE49-F238E27FC236}">
                <a16:creationId xmlns:a16="http://schemas.microsoft.com/office/drawing/2014/main" id="{207A4136-1D95-EC41-8C7C-3BB46D0ADE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3819043" y="1700808"/>
            <a:ext cx="12997447" cy="2736304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2479D3BC-B136-674C-8CD4-D9CB15DAA550}"/>
              </a:ext>
            </a:extLst>
          </p:cNvPr>
          <p:cNvSpPr txBox="1"/>
          <p:nvPr/>
        </p:nvSpPr>
        <p:spPr>
          <a:xfrm>
            <a:off x="539552" y="4797152"/>
            <a:ext cx="82595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Today, ResNet50, ResNet101 and Resnet152 serve as common backbone-net </a:t>
            </a:r>
          </a:p>
          <a:p>
            <a:r>
              <a:rPr lang="en-US" dirty="0"/>
              <a:t>in many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801317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4B7D4C-F21B-0D47-9524-8DFEEDDC6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Bottleneck building block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4F6C678C-4CCF-704D-AE6B-F178045BFD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47664" y="1844824"/>
            <a:ext cx="5705698" cy="2931081"/>
          </a:xfr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C2C50865-051C-CB47-AE74-97B369334421}"/>
              </a:ext>
            </a:extLst>
          </p:cNvPr>
          <p:cNvSpPr txBox="1"/>
          <p:nvPr/>
        </p:nvSpPr>
        <p:spPr>
          <a:xfrm>
            <a:off x="683568" y="5085184"/>
            <a:ext cx="7891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bottleneck idea is to downscale the channel number before convolution</a:t>
            </a:r>
          </a:p>
          <a:p>
            <a:r>
              <a:rPr lang="en-US" dirty="0"/>
              <a:t>and upscale again after convolution.  Here combined in a residual context. </a:t>
            </a:r>
          </a:p>
        </p:txBody>
      </p:sp>
    </p:spTree>
    <p:extLst>
      <p:ext uri="{BB962C8B-B14F-4D97-AF65-F5344CB8AC3E}">
        <p14:creationId xmlns:p14="http://schemas.microsoft.com/office/powerpoint/2010/main" val="23177392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B74BEDF-8332-0E49-84E9-70A73383C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08A7AFA6-7007-494A-A742-13F11E6BDE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049" y="1844824"/>
            <a:ext cx="8229600" cy="4525963"/>
          </a:xfrm>
        </p:spPr>
        <p:txBody>
          <a:bodyPr/>
          <a:lstStyle/>
          <a:p>
            <a:pPr marL="0" indent="0" algn="ctr">
              <a:buNone/>
            </a:pPr>
            <a:endParaRPr lang="en-US" sz="5400" dirty="0">
              <a:solidFill>
                <a:srgbClr val="0070C0"/>
              </a:solidFill>
            </a:endParaRPr>
          </a:p>
          <a:p>
            <a:pPr marL="0" indent="0" algn="ctr">
              <a:buNone/>
            </a:pPr>
            <a:r>
              <a:rPr lang="en-US" sz="5400" dirty="0">
                <a:solidFill>
                  <a:srgbClr val="0070C0"/>
                </a:solidFill>
              </a:rPr>
              <a:t>Questions ?</a:t>
            </a:r>
          </a:p>
        </p:txBody>
      </p:sp>
    </p:spTree>
    <p:extLst>
      <p:ext uri="{BB962C8B-B14F-4D97-AF65-F5344CB8AC3E}">
        <p14:creationId xmlns:p14="http://schemas.microsoft.com/office/powerpoint/2010/main" val="18708695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6D8E8F-E03A-954B-8D22-1F64D10EA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CNN constructions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245DD89A-0FF7-384C-AECD-3644F4BAAB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556792"/>
            <a:ext cx="8229600" cy="5026570"/>
          </a:xfrm>
        </p:spPr>
        <p:txBody>
          <a:bodyPr/>
          <a:lstStyle/>
          <a:p>
            <a:r>
              <a:rPr lang="en-US" dirty="0"/>
              <a:t>We will skip a lot of contributions, including</a:t>
            </a:r>
          </a:p>
          <a:p>
            <a:pPr lvl="1"/>
            <a:r>
              <a:rPr lang="en-US" dirty="0"/>
              <a:t>Inception Net family</a:t>
            </a:r>
          </a:p>
          <a:p>
            <a:pPr lvl="1"/>
            <a:r>
              <a:rPr lang="en-US" dirty="0"/>
              <a:t>Squeeze and </a:t>
            </a:r>
            <a:r>
              <a:rPr lang="en-US" dirty="0" err="1"/>
              <a:t>Exitation</a:t>
            </a:r>
            <a:r>
              <a:rPr lang="en-US" dirty="0"/>
              <a:t> Net</a:t>
            </a:r>
          </a:p>
          <a:p>
            <a:pPr lvl="1"/>
            <a:r>
              <a:rPr lang="en-US" dirty="0" err="1"/>
              <a:t>DenseNet</a:t>
            </a:r>
            <a:endParaRPr lang="en-US" dirty="0"/>
          </a:p>
          <a:p>
            <a:pPr lvl="1"/>
            <a:r>
              <a:rPr lang="en-US" dirty="0"/>
              <a:t>R-FCN</a:t>
            </a:r>
          </a:p>
          <a:p>
            <a:pPr lvl="1"/>
            <a:r>
              <a:rPr lang="en-US" dirty="0" err="1"/>
              <a:t>DeepNet</a:t>
            </a:r>
            <a:endParaRPr lang="en-US" dirty="0"/>
          </a:p>
          <a:p>
            <a:pPr lvl="1"/>
            <a:r>
              <a:rPr lang="en-US" dirty="0" err="1"/>
              <a:t>Efficent</a:t>
            </a:r>
            <a:r>
              <a:rPr lang="en-US" dirty="0"/>
              <a:t> Net</a:t>
            </a:r>
          </a:p>
          <a:p>
            <a:pPr lvl="1"/>
            <a:r>
              <a:rPr lang="en-US" dirty="0"/>
              <a:t>Yolo, SSD</a:t>
            </a:r>
          </a:p>
          <a:p>
            <a:pPr lvl="1"/>
            <a:r>
              <a:rPr lang="en-US" dirty="0"/>
              <a:t>R-CNN family</a:t>
            </a:r>
          </a:p>
          <a:p>
            <a:pPr lvl="1"/>
            <a:r>
              <a:rPr lang="en-US" dirty="0"/>
              <a:t>etc.</a:t>
            </a:r>
          </a:p>
          <a:p>
            <a:endParaRPr lang="en-US" dirty="0"/>
          </a:p>
          <a:p>
            <a:r>
              <a:rPr lang="en-US" dirty="0"/>
              <a:t>Instead, I will sketch a single semantic segmentation method.</a:t>
            </a:r>
          </a:p>
        </p:txBody>
      </p:sp>
    </p:spTree>
    <p:extLst>
      <p:ext uri="{BB962C8B-B14F-4D97-AF65-F5344CB8AC3E}">
        <p14:creationId xmlns:p14="http://schemas.microsoft.com/office/powerpoint/2010/main" val="314811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B9D3CBD-33A4-6849-9748-F86D42A1D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CNN-modules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99D88D46-F200-A345-AC6E-6A47F39CEB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528" y="1600200"/>
            <a:ext cx="8712968" cy="4983162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Image classification, Object detection and Segmentation</a:t>
            </a:r>
          </a:p>
          <a:p>
            <a:endParaRPr lang="en-US" dirty="0"/>
          </a:p>
          <a:p>
            <a:r>
              <a:rPr lang="en-US" dirty="0"/>
              <a:t>Loss functions</a:t>
            </a:r>
          </a:p>
          <a:p>
            <a:r>
              <a:rPr lang="en-US" dirty="0" err="1"/>
              <a:t>AlexNet</a:t>
            </a:r>
            <a:endParaRPr lang="en-US" dirty="0"/>
          </a:p>
          <a:p>
            <a:r>
              <a:rPr lang="en-US" dirty="0"/>
              <a:t>VGG11-16-19</a:t>
            </a:r>
          </a:p>
          <a:p>
            <a:r>
              <a:rPr lang="en-US" dirty="0" err="1"/>
              <a:t>ResNet</a:t>
            </a:r>
            <a:endParaRPr lang="en-US" dirty="0"/>
          </a:p>
          <a:p>
            <a:r>
              <a:rPr lang="en-US" dirty="0" err="1"/>
              <a:t>Feture</a:t>
            </a:r>
            <a:r>
              <a:rPr lang="en-US" dirty="0"/>
              <a:t> Pyramid Networks (FPN)</a:t>
            </a:r>
          </a:p>
          <a:p>
            <a:r>
              <a:rPr lang="en-US" dirty="0"/>
              <a:t>R-CNN-family, </a:t>
            </a:r>
            <a:r>
              <a:rPr lang="en-US" dirty="0" err="1"/>
              <a:t>Unet</a:t>
            </a:r>
            <a:endParaRPr lang="en-US" dirty="0"/>
          </a:p>
          <a:p>
            <a:endParaRPr lang="en-US" dirty="0"/>
          </a:p>
          <a:p>
            <a:r>
              <a:rPr lang="en-US" dirty="0"/>
              <a:t>Course Evaluation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0072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0E8172-6DA1-DE40-B941-217B32876D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Skip connections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72544E0-44EF-8649-92A5-3E31437E2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Skip connections may be done as in residual building blocks but may also span a larger range. In e.g. </a:t>
            </a:r>
            <a:r>
              <a:rPr lang="en-US" sz="2000" dirty="0" err="1">
                <a:solidFill>
                  <a:srgbClr val="FF0000"/>
                </a:solidFill>
              </a:rPr>
              <a:t>UNet</a:t>
            </a:r>
            <a:r>
              <a:rPr lang="en-US" sz="2000" dirty="0"/>
              <a:t> information from the first levels is carried through</a:t>
            </a:r>
          </a:p>
        </p:txBody>
      </p:sp>
      <p:pic>
        <p:nvPicPr>
          <p:cNvPr id="5" name="Billede 4" descr="Et billede, der indeholder tegning&#10;&#10;Automatisk genereret beskrivelse">
            <a:extLst>
              <a:ext uri="{FF2B5EF4-FFF2-40B4-BE49-F238E27FC236}">
                <a16:creationId xmlns:a16="http://schemas.microsoft.com/office/drawing/2014/main" id="{12E60B28-81CA-9F47-9CFC-F0BC03ADD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2656852"/>
            <a:ext cx="6120680" cy="2623149"/>
          </a:xfrm>
          <a:prstGeom prst="rect">
            <a:avLst/>
          </a:prstGeom>
        </p:spPr>
      </p:pic>
      <p:sp>
        <p:nvSpPr>
          <p:cNvPr id="6" name="Tekstfelt 5">
            <a:extLst>
              <a:ext uri="{FF2B5EF4-FFF2-40B4-BE49-F238E27FC236}">
                <a16:creationId xmlns:a16="http://schemas.microsoft.com/office/drawing/2014/main" id="{3B4B9EDE-8FBD-874D-9963-5BBD0D488592}"/>
              </a:ext>
            </a:extLst>
          </p:cNvPr>
          <p:cNvSpPr txBox="1"/>
          <p:nvPr/>
        </p:nvSpPr>
        <p:spPr>
          <a:xfrm>
            <a:off x="971600" y="5445224"/>
            <a:ext cx="798968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The combination of skip connections and </a:t>
            </a:r>
            <a:r>
              <a:rPr lang="en-US" sz="2000" dirty="0" err="1"/>
              <a:t>upsampling</a:t>
            </a:r>
            <a:r>
              <a:rPr lang="en-US" sz="2000" dirty="0"/>
              <a:t> (e.g. for use in </a:t>
            </a:r>
          </a:p>
          <a:p>
            <a:r>
              <a:rPr lang="en-US" sz="2000" dirty="0"/>
              <a:t>semantic segmentation) may be seen as an alternative to use of a</a:t>
            </a:r>
          </a:p>
          <a:p>
            <a:r>
              <a:rPr lang="en-US" sz="2000" dirty="0"/>
              <a:t>feature pyramid.</a:t>
            </a:r>
          </a:p>
        </p:txBody>
      </p:sp>
    </p:spTree>
    <p:extLst>
      <p:ext uri="{BB962C8B-B14F-4D97-AF65-F5344CB8AC3E}">
        <p14:creationId xmlns:p14="http://schemas.microsoft.com/office/powerpoint/2010/main" val="4432816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2B701B5-151B-F344-9B08-09FA6DC72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UNet</a:t>
            </a:r>
            <a:endParaRPr lang="en-US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D956CBDE-EAB5-3D45-AF11-34D444C04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0109" y="1605122"/>
            <a:ext cx="6602251" cy="5146637"/>
          </a:xfrm>
        </p:spPr>
      </p:pic>
    </p:spTree>
    <p:extLst>
      <p:ext uri="{BB962C8B-B14F-4D97-AF65-F5344CB8AC3E}">
        <p14:creationId xmlns:p14="http://schemas.microsoft.com/office/powerpoint/2010/main" val="20363369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93CAD4-3FFE-D845-8464-AD482947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Examples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E32F0F72-1C22-1949-8ABF-250D664563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r>
              <a:rPr lang="en-US" dirty="0"/>
              <a:t>The next slides how a few examples by YOLO, HTC and Mask R-CNN on object detection, classification and instance segmentation.</a:t>
            </a:r>
          </a:p>
        </p:txBody>
      </p:sp>
    </p:spTree>
    <p:extLst>
      <p:ext uri="{BB962C8B-B14F-4D97-AF65-F5344CB8AC3E}">
        <p14:creationId xmlns:p14="http://schemas.microsoft.com/office/powerpoint/2010/main" val="7933038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ladsholder til indhold 4" descr="Et billede, der indeholder foto, forskellig, mange, hvid&#10;&#10;Automatisk genereret beskrivelse">
            <a:extLst>
              <a:ext uri="{FF2B5EF4-FFF2-40B4-BE49-F238E27FC236}">
                <a16:creationId xmlns:a16="http://schemas.microsoft.com/office/drawing/2014/main" id="{CB6D452C-7852-4343-A5ED-1D29AA9B33E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0840" y="404664"/>
            <a:ext cx="6175495" cy="6777841"/>
          </a:xfrm>
        </p:spPr>
      </p:pic>
    </p:spTree>
    <p:extLst>
      <p:ext uri="{BB962C8B-B14F-4D97-AF65-F5344CB8AC3E}">
        <p14:creationId xmlns:p14="http://schemas.microsoft.com/office/powerpoint/2010/main" val="36248357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Only Look Once (YOLO)</a:t>
            </a:r>
          </a:p>
        </p:txBody>
      </p:sp>
      <p:pic>
        <p:nvPicPr>
          <p:cNvPr id="4" name="Content Placeholder 3" descr="YOL1.tif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022" r="-7022"/>
          <a:stretch>
            <a:fillRect/>
          </a:stretch>
        </p:blipFill>
        <p:spPr>
          <a:xfrm>
            <a:off x="457200" y="1556792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683568" y="6093296"/>
            <a:ext cx="66247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0" charset="0"/>
                <a:ea typeface="+mn-ea"/>
                <a:cs typeface="+mn-cs"/>
              </a:rPr>
              <a:t>In the paper, cell grid is 7 x 7 with B=2 bounding boxes per cell.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0" charset="0"/>
                <a:ea typeface="+mn-ea"/>
                <a:cs typeface="+mn-cs"/>
              </a:rPr>
              <a:t>Therefore YOLO can only detect up to 98 objects in an image.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5517232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0" charset="0"/>
                <a:ea typeface="+mn-ea"/>
                <a:cs typeface="+mn-cs"/>
              </a:rPr>
              <a:t>Redmon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0" charset="0"/>
                <a:ea typeface="+mn-ea"/>
                <a:cs typeface="+mn-cs"/>
              </a:rPr>
              <a:t> et al, 2016</a:t>
            </a:r>
          </a:p>
        </p:txBody>
      </p:sp>
    </p:spTree>
    <p:extLst>
      <p:ext uri="{BB962C8B-B14F-4D97-AF65-F5344CB8AC3E}">
        <p14:creationId xmlns:p14="http://schemas.microsoft.com/office/powerpoint/2010/main" val="13994689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YOLO: Examples of results</a:t>
            </a:r>
          </a:p>
        </p:txBody>
      </p:sp>
      <p:pic>
        <p:nvPicPr>
          <p:cNvPr id="4" name="Content Placeholder 3" descr="YOLO4.tif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6674" b="-1667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7164288" y="6289575"/>
            <a:ext cx="18722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0" charset="0"/>
                <a:ea typeface="+mn-ea"/>
                <a:cs typeface="+mn-cs"/>
              </a:rPr>
              <a:t>Redmon</a:t>
            </a: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itchFamily="-110" charset="0"/>
                <a:ea typeface="+mn-ea"/>
                <a:cs typeface="+mn-cs"/>
              </a:rPr>
              <a:t> et al, 2016</a:t>
            </a:r>
          </a:p>
        </p:txBody>
      </p:sp>
    </p:spTree>
    <p:extLst>
      <p:ext uri="{BB962C8B-B14F-4D97-AF65-F5344CB8AC3E}">
        <p14:creationId xmlns:p14="http://schemas.microsoft.com/office/powerpoint/2010/main" val="3350153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6E722A1-420E-CF4F-9816-94F78A300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mask R-CNN results</a:t>
            </a:r>
          </a:p>
        </p:txBody>
      </p:sp>
      <p:pic>
        <p:nvPicPr>
          <p:cNvPr id="5" name="Pladsholder til indhold 4" descr="Et billede, der indeholder foto, forskellig, mange, farverig&#10;&#10;Automatisk genereret beskrivelse">
            <a:extLst>
              <a:ext uri="{FF2B5EF4-FFF2-40B4-BE49-F238E27FC236}">
                <a16:creationId xmlns:a16="http://schemas.microsoft.com/office/drawing/2014/main" id="{E1B88509-3ECD-D341-A540-DE62FC069D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7732" y="1600200"/>
            <a:ext cx="7888535" cy="4525963"/>
          </a:xfrm>
        </p:spPr>
      </p:pic>
    </p:spTree>
    <p:extLst>
      <p:ext uri="{BB962C8B-B14F-4D97-AF65-F5344CB8AC3E}">
        <p14:creationId xmlns:p14="http://schemas.microsoft.com/office/powerpoint/2010/main" val="27852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18E078F-3C97-4F47-9563-FC3F12AC0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HTC results on COCO</a:t>
            </a:r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67166F23-3782-0241-8AFC-E901BC964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3608" y="1556792"/>
            <a:ext cx="6984776" cy="5076805"/>
          </a:xfrm>
        </p:spPr>
      </p:pic>
    </p:spTree>
    <p:extLst>
      <p:ext uri="{BB962C8B-B14F-4D97-AF65-F5344CB8AC3E}">
        <p14:creationId xmlns:p14="http://schemas.microsoft.com/office/powerpoint/2010/main" val="36540547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334205F-0EF7-2A4E-A224-459C77C9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NO MORE CNN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19AA46DF-2AAB-2B43-96D6-6C3148D639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4400" dirty="0">
                <a:solidFill>
                  <a:srgbClr val="00B0F0"/>
                </a:solidFill>
              </a:rPr>
              <a:t>Questions (almost last chance)</a:t>
            </a:r>
          </a:p>
        </p:txBody>
      </p:sp>
    </p:spTree>
    <p:extLst>
      <p:ext uri="{BB962C8B-B14F-4D97-AF65-F5344CB8AC3E}">
        <p14:creationId xmlns:p14="http://schemas.microsoft.com/office/powerpoint/2010/main" val="19886279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4CB27D0-6C9E-3747-B6B9-807FF1BCDA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160337"/>
            <a:ext cx="8485438" cy="1143000"/>
          </a:xfrm>
        </p:spPr>
        <p:txBody>
          <a:bodyPr/>
          <a:lstStyle/>
          <a:p>
            <a:r>
              <a:rPr lang="en-US" sz="3200" dirty="0">
                <a:solidFill>
                  <a:srgbClr val="00B0F0"/>
                </a:solidFill>
              </a:rPr>
              <a:t>Results from Evaluation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C2E31D56-6251-1447-A4D9-EBD9D8B88F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556792"/>
            <a:ext cx="8640960" cy="4525963"/>
          </a:xfrm>
        </p:spPr>
        <p:txBody>
          <a:bodyPr/>
          <a:lstStyle/>
          <a:p>
            <a:r>
              <a:rPr lang="en-US" dirty="0"/>
              <a:t>You think you work too hard, but  you have just used the allocated time.</a:t>
            </a:r>
          </a:p>
          <a:p>
            <a:endParaRPr lang="en-US" dirty="0"/>
          </a:p>
          <a:p>
            <a:r>
              <a:rPr lang="en-US" dirty="0"/>
              <a:t>You are satisfied with the feedback and help from the TA’s.</a:t>
            </a:r>
          </a:p>
          <a:p>
            <a:endParaRPr lang="en-US" dirty="0"/>
          </a:p>
          <a:p>
            <a:r>
              <a:rPr lang="en-US" dirty="0"/>
              <a:t>You would prefer that all lectures were recorded, but you are split </a:t>
            </a:r>
            <a:r>
              <a:rPr lang="en-US" dirty="0" err="1"/>
              <a:t>wrt</a:t>
            </a:r>
            <a:r>
              <a:rPr lang="en-US" dirty="0"/>
              <a:t>. the benefits of online teaching.</a:t>
            </a:r>
          </a:p>
          <a:p>
            <a:endParaRPr lang="en-US" dirty="0"/>
          </a:p>
          <a:p>
            <a:r>
              <a:rPr lang="en-US" dirty="0"/>
              <a:t>You find the teaching material relevant, the academic level appropriate, and the course outcome useful.</a:t>
            </a:r>
          </a:p>
        </p:txBody>
      </p:sp>
    </p:spTree>
    <p:extLst>
      <p:ext uri="{BB962C8B-B14F-4D97-AF65-F5344CB8AC3E}">
        <p14:creationId xmlns:p14="http://schemas.microsoft.com/office/powerpoint/2010/main" val="39259249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BCCE8B-DF03-A44A-B937-ED9DB1BE68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functions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B002276C-4F67-B241-9CE9-4396E6BC9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loss function determines the performance!</a:t>
            </a:r>
          </a:p>
          <a:p>
            <a:endParaRPr lang="en-US" dirty="0"/>
          </a:p>
          <a:p>
            <a:r>
              <a:rPr lang="en-US" dirty="0"/>
              <a:t>For regression use the sum of squared errors. This is a maximum likelihood estimate if the error is normally distributed.</a:t>
            </a:r>
          </a:p>
          <a:p>
            <a:endParaRPr lang="en-US" dirty="0"/>
          </a:p>
          <a:p>
            <a:r>
              <a:rPr lang="en-US" dirty="0"/>
              <a:t>For classification use cross-entropy error and </a:t>
            </a:r>
            <a:r>
              <a:rPr lang="en-US" dirty="0">
                <a:solidFill>
                  <a:srgbClr val="FF0000"/>
                </a:solidFill>
              </a:rPr>
              <a:t>one hot encoding </a:t>
            </a:r>
            <a:r>
              <a:rPr lang="en-US" dirty="0"/>
              <a:t>if multiple classes. Often, a soft-max activation function is applied to make the output integrate to 1.0.</a:t>
            </a:r>
          </a:p>
          <a:p>
            <a:endParaRPr lang="en-US" dirty="0"/>
          </a:p>
          <a:p>
            <a:r>
              <a:rPr lang="en-US" dirty="0"/>
              <a:t>When bounding boxes and/or masks are to be estimated simultaneously, the loss function will be a composition.</a:t>
            </a:r>
          </a:p>
        </p:txBody>
      </p:sp>
    </p:spTree>
    <p:extLst>
      <p:ext uri="{BB962C8B-B14F-4D97-AF65-F5344CB8AC3E}">
        <p14:creationId xmlns:p14="http://schemas.microsoft.com/office/powerpoint/2010/main" val="118036642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B211FB-0738-9A47-9A8C-21B6399C2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D38C8E94-1960-534C-925B-309480DA4B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4400" dirty="0">
              <a:solidFill>
                <a:srgbClr val="FFC000"/>
              </a:solidFill>
            </a:endParaRPr>
          </a:p>
          <a:p>
            <a:r>
              <a:rPr lang="en-US" sz="4400" dirty="0">
                <a:solidFill>
                  <a:srgbClr val="FFC000"/>
                </a:solidFill>
              </a:rPr>
              <a:t>Do you have any comments, further suggestions etc. before we close ?</a:t>
            </a:r>
          </a:p>
        </p:txBody>
      </p:sp>
    </p:spTree>
    <p:extLst>
      <p:ext uri="{BB962C8B-B14F-4D97-AF65-F5344CB8AC3E}">
        <p14:creationId xmlns:p14="http://schemas.microsoft.com/office/powerpoint/2010/main" val="34083060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29EF2E-C290-654D-9540-8B8CCFB2B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>
                <a:solidFill>
                  <a:srgbClr val="0070C0"/>
                </a:solidFill>
              </a:rPr>
              <a:t>Farewell</a:t>
            </a:r>
          </a:p>
        </p:txBody>
      </p:sp>
      <p:sp>
        <p:nvSpPr>
          <p:cNvPr id="3" name="Pladsholder til indhold 2">
            <a:extLst>
              <a:ext uri="{FF2B5EF4-FFF2-40B4-BE49-F238E27FC236}">
                <a16:creationId xmlns:a16="http://schemas.microsoft.com/office/drawing/2014/main" id="{4A3C26DD-A594-5640-ADB3-3E9203E36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1628800"/>
            <a:ext cx="8568952" cy="4525963"/>
          </a:xfrm>
        </p:spPr>
        <p:txBody>
          <a:bodyPr/>
          <a:lstStyle/>
          <a:p>
            <a:endParaRPr lang="en-US" sz="3200" dirty="0"/>
          </a:p>
          <a:p>
            <a:pPr marL="0" indent="0">
              <a:buNone/>
            </a:pPr>
            <a:r>
              <a:rPr lang="en-US" sz="3200" dirty="0"/>
              <a:t>We hope that you will be able to use the techniques that we have been through.</a:t>
            </a:r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r>
              <a:rPr lang="en-US" sz="3200" b="1" dirty="0">
                <a:solidFill>
                  <a:srgbClr val="FF0000"/>
                </a:solidFill>
              </a:rPr>
              <a:t>Best wishes for your future study and life</a:t>
            </a:r>
          </a:p>
          <a:p>
            <a:pPr marL="0" indent="0">
              <a:buNone/>
            </a:pPr>
            <a:endParaRPr lang="en-US" sz="3200" b="1" dirty="0">
              <a:solidFill>
                <a:srgbClr val="FF0000"/>
              </a:solidFill>
            </a:endParaRPr>
          </a:p>
          <a:p>
            <a:pPr marL="457200" lvl="1" indent="0" algn="r">
              <a:buNone/>
            </a:pPr>
            <a:r>
              <a:rPr lang="en-US" sz="2800" dirty="0">
                <a:solidFill>
                  <a:srgbClr val="0070C0"/>
                </a:solidFill>
              </a:rPr>
              <a:t>Francois and Søren,</a:t>
            </a:r>
          </a:p>
          <a:p>
            <a:pPr marL="457200" lvl="1" indent="0" algn="r">
              <a:buNone/>
            </a:pPr>
            <a:r>
              <a:rPr lang="en-US" sz="2800" dirty="0" err="1">
                <a:solidFill>
                  <a:srgbClr val="0070C0"/>
                </a:solidFill>
              </a:rPr>
              <a:t>Navid</a:t>
            </a:r>
            <a:r>
              <a:rPr lang="en-US" sz="2800" dirty="0">
                <a:solidFill>
                  <a:srgbClr val="0070C0"/>
                </a:solidFill>
              </a:rPr>
              <a:t>, Steffen, </a:t>
            </a:r>
            <a:r>
              <a:rPr lang="en-US" sz="2800" dirty="0" err="1">
                <a:solidFill>
                  <a:srgbClr val="0070C0"/>
                </a:solidFill>
              </a:rPr>
              <a:t>Peidi</a:t>
            </a:r>
            <a:r>
              <a:rPr lang="en-US" sz="2800" dirty="0">
                <a:solidFill>
                  <a:srgbClr val="0070C0"/>
                </a:solidFill>
              </a:rPr>
              <a:t>     </a:t>
            </a:r>
            <a:r>
              <a:rPr lang="en-US" sz="2800" dirty="0">
                <a:solidFill>
                  <a:srgbClr val="FF0000"/>
                </a:solidFill>
              </a:rPr>
              <a:t>   </a:t>
            </a:r>
          </a:p>
        </p:txBody>
      </p:sp>
    </p:spTree>
    <p:extLst>
      <p:ext uri="{BB962C8B-B14F-4D97-AF65-F5344CB8AC3E}">
        <p14:creationId xmlns:p14="http://schemas.microsoft.com/office/powerpoint/2010/main" val="3411884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82F810-91C6-8D40-AB34-93C2E50A3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Loss function for binary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03F4A07E-E58F-A544-A7DA-CEFE1B7E799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</p:spPr>
            <p:txBody>
              <a:bodyPr/>
              <a:lstStyle/>
              <a:p>
                <a:r>
                  <a:rPr lang="en-US" dirty="0"/>
                  <a:t>Assume the output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a net is a real number in [0,1] and that the true value (the ground truth)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da-DK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 binary, i.e. in {0,1}. Also assume that the probability follows a </a:t>
                </a:r>
                <a:r>
                  <a:rPr lang="en-US" dirty="0" err="1"/>
                  <a:t>Bernulli</a:t>
                </a:r>
                <a:r>
                  <a:rPr lang="en-US" dirty="0"/>
                  <a:t> distribution: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[1 −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Then the negative logarithm of a batch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of input values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da-DK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leads to the </a:t>
                </a:r>
                <a:r>
                  <a:rPr lang="en-US" b="1" dirty="0">
                    <a:solidFill>
                      <a:srgbClr val="FF0000"/>
                    </a:solidFill>
                  </a:rPr>
                  <a:t>cross-entropy </a:t>
                </a:r>
                <a:r>
                  <a:rPr lang="en-US" dirty="0">
                    <a:solidFill>
                      <a:srgbClr val="FF0000"/>
                    </a:solidFill>
                  </a:rPr>
                  <a:t>measure: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da-DK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nary>
                        <m:naryPr>
                          <m:chr m:val="∑"/>
                          <m:subHide m:val="on"/>
                          <m:ctrlPr>
                            <a:rPr lang="da-D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>
                          <m:r>
                            <a:rPr lang="da-D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da-D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sSub>
                            <m:sSubPr>
                              <m:ctrlPr>
                                <a:rPr lang="da-D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a-D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da-D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da-D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a-D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func>
                          <m:r>
                            <a:rPr lang="da-D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da-D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da-D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func>
                            <m:funcPr>
                              <m:ctrlPr>
                                <a:rPr lang="da-DK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da-DK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da-D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1 −</m:t>
                                  </m:r>
                                  <m:r>
                                    <a:rPr lang="da-DK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func>
                          <m:r>
                            <a:rPr lang="da-DK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00050" lvl="1" indent="0">
                  <a:buNone/>
                </a:pPr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is s shorthand for </a:t>
                </a:r>
                <a14:m>
                  <m:oMath xmlns:m="http://schemas.openxmlformats.org/officeDocument/2006/math">
                    <m:r>
                      <a:rPr lang="da-D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a-D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a-D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a-DK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a-DK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pPr marL="400050" lvl="1" indent="0" algn="r">
                  <a:buNone/>
                </a:pPr>
                <a:r>
                  <a:rPr lang="en-US" sz="1100" dirty="0"/>
                  <a:t>from C. </a:t>
                </a:r>
                <a:r>
                  <a:rPr lang="en-US" sz="1100" dirty="0" err="1"/>
                  <a:t>Igel</a:t>
                </a:r>
                <a:endParaRPr lang="en-US" sz="11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03F4A07E-E58F-A544-A7DA-CEFE1B7E799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57200" y="1600200"/>
                <a:ext cx="8229600" cy="4925144"/>
              </a:xfrm>
              <a:blipFill>
                <a:blip r:embed="rId2"/>
                <a:stretch>
                  <a:fillRect l="-1080" t="-1289" r="-2160" b="-221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812287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96EF49D-C5D7-5F4A-9E4B-BD1D40579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Soft-max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0461281E-1D2E-4340-BD4C-D7FD646BAF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To ensure that the net outputs values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da-DK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</m:d>
                    <m:r>
                      <a:rPr lang="da-DK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in [0,1], a </a:t>
                </a:r>
                <a:r>
                  <a:rPr lang="en-US" dirty="0">
                    <a:solidFill>
                      <a:srgbClr val="FF0000"/>
                    </a:solidFill>
                  </a:rPr>
                  <a:t>soft-max activation function </a:t>
                </a:r>
                <a:r>
                  <a:rPr lang="en-US" dirty="0"/>
                  <a:t>usually is applied, i.e.: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→ </m:t>
                      </m:r>
                      <m:f>
                        <m:fPr>
                          <m:ctrlPr>
                            <a:rPr lang="da-DK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𝑓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</m:t>
                                  </m:r>
                                </m:sup>
                              </m:sSup>
                            </m:e>
                          </m:nary>
                        </m:den>
                      </m:f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400050" lvl="1" indent="0">
                  <a:buNone/>
                </a:pPr>
                <a:r>
                  <a:rPr lang="en-US" sz="2400" dirty="0"/>
                  <a:t>where K is the number of classes.  Thus, after normalization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da-DK" sz="2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da-DK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d>
                        <m:r>
                          <a:rPr lang="da-DK" sz="2400" b="0" i="1" smtClean="0">
                            <a:latin typeface="Cambria Math" panose="02040503050406030204" pitchFamily="18" charset="0"/>
                          </a:rPr>
                          <m:t>=1.</m:t>
                        </m:r>
                      </m:e>
                    </m:nary>
                  </m:oMath>
                </a14:m>
                <a:endParaRPr lang="en-US" sz="2400" dirty="0"/>
              </a:p>
              <a:p>
                <a:pPr marL="400050" lvl="1" indent="0">
                  <a:buNone/>
                </a:pPr>
                <a:endParaRPr lang="en-US" sz="2400" dirty="0"/>
              </a:p>
              <a:p>
                <a:pPr marL="400050" lvl="1" indent="0">
                  <a:buNone/>
                </a:pPr>
                <a:endParaRPr lang="en-US" sz="2400" dirty="0"/>
              </a:p>
              <a:p>
                <a:pPr marL="400050" lvl="1" indent="0" algn="r">
                  <a:buNone/>
                </a:pPr>
                <a:r>
                  <a:rPr lang="en-US" sz="1100" dirty="0"/>
                  <a:t>from C. </a:t>
                </a:r>
                <a:r>
                  <a:rPr lang="en-US" sz="1100" dirty="0" err="1"/>
                  <a:t>Igel</a:t>
                </a:r>
                <a:endParaRPr lang="en-US" sz="110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0461281E-1D2E-4340-BD4C-D7FD646BAF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4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39285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03F1D1-1EC8-AB46-88F2-482D3B921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class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336E4C6B-9136-F44E-8370-16ECB40AD9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For </a:t>
                </a:r>
                <a14:m>
                  <m:oMath xmlns:m="http://schemas.openxmlformats.org/officeDocument/2006/math">
                    <m:r>
                      <a:rPr lang="da-DK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a-DK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a-DK" b="0" i="0" smtClean="0">
                        <a:latin typeface="Cambria Math" panose="02040503050406030204" pitchFamily="18" charset="0"/>
                      </a:rPr>
                      <m:t>classes</m:t>
                    </m:r>
                    <m:r>
                      <a:rPr lang="da-DK" b="0" i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en-US" dirty="0">
                    <a:solidFill>
                      <a:srgbClr val="FF0000"/>
                    </a:solidFill>
                  </a:rPr>
                  <a:t>One-hot</a:t>
                </a:r>
                <a:r>
                  <a:rPr lang="en-US" dirty="0"/>
                  <a:t> encoding is used, i.e. each sample is coded with a single integer in [1:K]. 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da-DK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</m:oMath>
                </a14:m>
                <a:r>
                  <a:rPr lang="en-US" dirty="0"/>
                  <a:t>is a </a:t>
                </a:r>
                <a:r>
                  <a:rPr lang="en-US" i="1" dirty="0"/>
                  <a:t>K</a:t>
                </a:r>
                <a:r>
                  <a:rPr lang="en-US" dirty="0"/>
                  <a:t>-dimensional vector with exactly one 1, and zeros for the rest.</a:t>
                </a:r>
              </a:p>
              <a:p>
                <a:endParaRPr lang="en-US" dirty="0"/>
              </a:p>
              <a:p>
                <a:r>
                  <a:rPr lang="en-US" dirty="0"/>
                  <a:t>Assuming that soft-max normalization has been done we have: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∏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sup>
                        <m:e>
                          <m:sSup>
                            <m:sSupPr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e>
                            <m:sup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 algn="r">
                  <a:buNone/>
                </a:pPr>
                <a:r>
                  <a:rPr lang="en-US" sz="1100" dirty="0"/>
                  <a:t>from C. </a:t>
                </a:r>
                <a:r>
                  <a:rPr lang="en-US" sz="1100" dirty="0" err="1"/>
                  <a:t>Igel</a:t>
                </a:r>
                <a:endParaRPr lang="en-US" sz="110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336E4C6B-9136-F44E-8370-16ECB40AD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401" r="-1852" b="-34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491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801ABD3-CFB3-5148-ACC6-49579A6F24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further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5A1D02D-DF18-4A46-84BA-3253D2DDA05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Taking the negative logarithm gives the cross-entropy for multiple classes:</a:t>
                </a:r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−</m:t>
                      </m:r>
                      <m:func>
                        <m:funcPr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da-DK" b="0" i="0" smtClean="0">
                              <a:latin typeface="Cambria Math" panose="02040503050406030204" pitchFamily="18" charset="0"/>
                            </a:rPr>
                            <m:t>ln</m:t>
                          </m:r>
                        </m:fName>
                        <m:e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func>
                      <m:r>
                        <a:rPr lang="da-DK" b="0" i="1" smtClean="0">
                          <a:latin typeface="Cambria Math" panose="02040503050406030204" pitchFamily="18" charset="0"/>
                        </a:rPr>
                        <m:t>=− </m:t>
                      </m:r>
                      <m:nary>
                        <m:naryPr>
                          <m:chr m:val="∑"/>
                          <m:ctrlPr>
                            <a:rPr lang="da-DK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da-DK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da-DK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sSub>
                                    <m:sSubPr>
                                      <m:ctrlP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r>
                                <a:rPr lang="da-DK" b="0" i="1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b>
                                <m:sSubPr>
                                  <m:ctrlP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[</m:t>
                                  </m:r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begChr m:val="["/>
                                      <m:ctrlP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da-DK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a-DK" b="0" i="1" smtClean="0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da-DK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da-DK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</m:d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]</m:t>
                                  </m:r>
                                </m:e>
                                <m:sub>
                                  <m:r>
                                    <a:rPr lang="da-DK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Cross-entropy is the most used minimization measure used. However, it is often modified in several ways.</a:t>
                </a:r>
              </a:p>
              <a:p>
                <a:endParaRPr lang="en-US" dirty="0"/>
              </a:p>
              <a:p>
                <a:pPr algn="r"/>
                <a:r>
                  <a:rPr lang="en-US" sz="1100" dirty="0"/>
                  <a:t>from C. </a:t>
                </a:r>
                <a:r>
                  <a:rPr lang="en-US" sz="1100" dirty="0" err="1"/>
                  <a:t>Igel</a:t>
                </a:r>
                <a:endParaRPr lang="en-US" sz="1100" dirty="0"/>
              </a:p>
            </p:txBody>
          </p:sp>
        </mc:Choice>
        <mc:Fallback xmlns="">
          <p:sp>
            <p:nvSpPr>
              <p:cNvPr id="3" name="Pladsholder til indhold 2">
                <a:extLst>
                  <a:ext uri="{FF2B5EF4-FFF2-40B4-BE49-F238E27FC236}">
                    <a16:creationId xmlns:a16="http://schemas.microsoft.com/office/drawing/2014/main" id="{A5A1D02D-DF18-4A46-84BA-3253D2DDA05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080" t="-1401" r="-18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83663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F85E82-FA8A-3949-9AD7-A6E2D84C8A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Class imbalance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C9F655EE-63BF-9347-B5A7-8DD23058AC8B}"/>
                  </a:ext>
                </a:extLst>
              </p:cNvPr>
              <p:cNvSpPr txBox="1"/>
              <p:nvPr/>
            </p:nvSpPr>
            <p:spPr>
              <a:xfrm>
                <a:off x="251520" y="1844824"/>
                <a:ext cx="8229600" cy="44496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-110" charset="0"/>
                    <a:ea typeface="+mn-ea"/>
                    <a:cs typeface="+mn-cs"/>
                  </a:rPr>
                  <a:t>If the number of observations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</m:ctrlPr>
                      </m:sSubPr>
                      <m:e>
                        <m:r>
                          <a:rPr kumimoji="0" lang="da-DK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𝑁</m:t>
                        </m:r>
                      </m:e>
                      <m:sub>
                        <m:r>
                          <a:rPr kumimoji="0" lang="da-DK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-110" charset="0"/>
                    <a:ea typeface="+mn-ea"/>
                    <a:cs typeface="+mn-cs"/>
                  </a:rPr>
                  <a:t> in different classes deviate a lot, the estimation will be biased and potentially wrong.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110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-110" charset="0"/>
                    <a:ea typeface="+mn-ea"/>
                    <a:cs typeface="+mn-cs"/>
                  </a:rPr>
                  <a:t>To remedy class imbalance one approach is to scale the error contribution in the loss function with the inverse number of class representatives.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110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𝛼</m:t>
                          </m:r>
                        </m:e>
                        <m:sub>
                          <m:r>
                            <a:rPr kumimoji="0" lang="da-DK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𝑖</m:t>
                          </m:r>
                        </m:sub>
                      </m:sSub>
                      <m:r>
                        <a:rPr kumimoji="0" lang="da-DK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</a:rPr>
                        <m:t>= </m:t>
                      </m:r>
                      <m:f>
                        <m:fPr>
                          <m:ctrlPr>
                            <a:rPr kumimoji="0" lang="da-DK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da-DK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kumimoji="0" lang="da-DK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da-DK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𝑁</m:t>
                              </m:r>
                            </m:e>
                            <m:sub>
                              <m:r>
                                <a:rPr kumimoji="0" lang="da-DK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110" charset="0"/>
                  <a:ea typeface="+mn-ea"/>
                  <a:cs typeface="+mn-cs"/>
                </a:endParaRP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itchFamily="-110" charset="0"/>
                    <a:ea typeface="+mn-ea"/>
                    <a:cs typeface="+mn-cs"/>
                  </a:rPr>
                  <a:t>Modifying the loss to prevent class imbalance usually is mandatory and improves performance significantly.</a:t>
                </a:r>
              </a:p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itchFamily="-110" charset="0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Tekstfelt 2">
                <a:extLst>
                  <a:ext uri="{FF2B5EF4-FFF2-40B4-BE49-F238E27FC236}">
                    <a16:creationId xmlns:a16="http://schemas.microsoft.com/office/drawing/2014/main" id="{C9F655EE-63BF-9347-B5A7-8DD23058AC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0" y="1844824"/>
                <a:ext cx="8229600" cy="4449616"/>
              </a:xfrm>
              <a:prstGeom prst="rect">
                <a:avLst/>
              </a:prstGeom>
              <a:blipFill>
                <a:blip r:embed="rId2"/>
                <a:stretch>
                  <a:fillRect l="-1079" t="-852" r="-15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17277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78D4A5-F14A-264C-B7B6-90A77750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AlexNet</a:t>
            </a:r>
            <a:endParaRPr lang="en-US" dirty="0"/>
          </a:p>
        </p:txBody>
      </p:sp>
      <p:pic>
        <p:nvPicPr>
          <p:cNvPr id="5" name="Pladsholder til indhold 4">
            <a:extLst>
              <a:ext uri="{FF2B5EF4-FFF2-40B4-BE49-F238E27FC236}">
                <a16:creationId xmlns:a16="http://schemas.microsoft.com/office/drawing/2014/main" id="{FC97CB22-B9E5-B746-8C55-E34EE27BFD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848169"/>
            <a:ext cx="8229600" cy="4030025"/>
          </a:xfrm>
        </p:spPr>
      </p:pic>
    </p:spTree>
    <p:extLst>
      <p:ext uri="{BB962C8B-B14F-4D97-AF65-F5344CB8AC3E}">
        <p14:creationId xmlns:p14="http://schemas.microsoft.com/office/powerpoint/2010/main" val="34633425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490"/>
  <p:tag name="DEFAULTHEIGHT" val="335"/>
</p:tagLst>
</file>

<file path=ppt/theme/theme1.xml><?xml version="1.0" encoding="utf-8"?>
<a:theme xmlns:a="http://schemas.openxmlformats.org/drawingml/2006/main" name="DIKUTalkNew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4536</TotalTime>
  <Words>1092</Words>
  <Application>Microsoft Macintosh PowerPoint</Application>
  <PresentationFormat>Skærmshow (4:3)</PresentationFormat>
  <Paragraphs>154</Paragraphs>
  <Slides>31</Slides>
  <Notes>3</Notes>
  <HiddenSlides>0</HiddenSlides>
  <MMClips>0</MMClips>
  <ScaleCrop>false</ScaleCrop>
  <HeadingPairs>
    <vt:vector size="6" baseType="variant">
      <vt:variant>
        <vt:lpstr>Benyttede skrifttyper</vt:lpstr>
      </vt:variant>
      <vt:variant>
        <vt:i4>2</vt:i4>
      </vt:variant>
      <vt:variant>
        <vt:lpstr>Tema</vt:lpstr>
      </vt:variant>
      <vt:variant>
        <vt:i4>1</vt:i4>
      </vt:variant>
      <vt:variant>
        <vt:lpstr>Slidetitler</vt:lpstr>
      </vt:variant>
      <vt:variant>
        <vt:i4>31</vt:i4>
      </vt:variant>
    </vt:vector>
  </HeadingPairs>
  <TitlesOfParts>
    <vt:vector size="34" baseType="lpstr">
      <vt:lpstr>Arial</vt:lpstr>
      <vt:lpstr>Cambria Math</vt:lpstr>
      <vt:lpstr>DIKUTalkNew</vt:lpstr>
      <vt:lpstr>Convolutional Neural Networks (CNN) Part 3</vt:lpstr>
      <vt:lpstr>Popular CNN-modules</vt:lpstr>
      <vt:lpstr>Loss functions</vt:lpstr>
      <vt:lpstr>Loss function for binary classification</vt:lpstr>
      <vt:lpstr>Soft-max</vt:lpstr>
      <vt:lpstr>Multi class classification</vt:lpstr>
      <vt:lpstr>and further</vt:lpstr>
      <vt:lpstr>Class imbalance</vt:lpstr>
      <vt:lpstr>AlexNet</vt:lpstr>
      <vt:lpstr>VGG family – VGG11</vt:lpstr>
      <vt:lpstr>VGG-family VGG-16</vt:lpstr>
      <vt:lpstr>VGG-family  VGG19</vt:lpstr>
      <vt:lpstr>Vanishing gradient problem</vt:lpstr>
      <vt:lpstr>Residual building bloak</vt:lpstr>
      <vt:lpstr>Residual building block</vt:lpstr>
      <vt:lpstr>ResNet: ResNet34 (skipping, 18, 50, 101, 152, 1202)</vt:lpstr>
      <vt:lpstr>The Bottleneck building block</vt:lpstr>
      <vt:lpstr>PowerPoint-præsentation</vt:lpstr>
      <vt:lpstr>Many other CNN constructions</vt:lpstr>
      <vt:lpstr>Skip connections</vt:lpstr>
      <vt:lpstr>UNet</vt:lpstr>
      <vt:lpstr>Examples</vt:lpstr>
      <vt:lpstr>PowerPoint-præsentation</vt:lpstr>
      <vt:lpstr>You Only Look Once (YOLO)</vt:lpstr>
      <vt:lpstr>YOLO: Examples of results</vt:lpstr>
      <vt:lpstr>mask R-CNN results</vt:lpstr>
      <vt:lpstr>HTC results on COCO</vt:lpstr>
      <vt:lpstr>NO MORE CNN</vt:lpstr>
      <vt:lpstr>Results from Evaluation</vt:lpstr>
      <vt:lpstr>PowerPoint-præsentation</vt:lpstr>
      <vt:lpstr>Farewell</vt:lpstr>
    </vt:vector>
  </TitlesOfParts>
  <Company>University of Copenhagen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Kim Steenstrup Pedersen</dc:creator>
  <cp:lastModifiedBy>Microsoft Office User</cp:lastModifiedBy>
  <cp:revision>248</cp:revision>
  <dcterms:created xsi:type="dcterms:W3CDTF">2008-09-21T10:25:18Z</dcterms:created>
  <dcterms:modified xsi:type="dcterms:W3CDTF">2022-01-16T14:04:39Z</dcterms:modified>
</cp:coreProperties>
</file>